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87" r:id="rId3"/>
    <p:sldId id="285" r:id="rId4"/>
    <p:sldId id="286" r:id="rId5"/>
    <p:sldId id="257" r:id="rId6"/>
    <p:sldId id="274" r:id="rId7"/>
    <p:sldId id="260" r:id="rId8"/>
    <p:sldId id="258" r:id="rId9"/>
    <p:sldId id="261" r:id="rId10"/>
    <p:sldId id="262" r:id="rId11"/>
    <p:sldId id="272" r:id="rId12"/>
    <p:sldId id="259" r:id="rId13"/>
    <p:sldId id="273" r:id="rId14"/>
    <p:sldId id="263" r:id="rId15"/>
    <p:sldId id="265" r:id="rId16"/>
    <p:sldId id="266" r:id="rId17"/>
    <p:sldId id="267" r:id="rId18"/>
    <p:sldId id="268" r:id="rId19"/>
    <p:sldId id="269" r:id="rId20"/>
    <p:sldId id="271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D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BCE03C-6C53-4DA5-BF88-9261E5AE6F15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2456F14-27E1-4A97-B948-631C5B060E79}">
      <dgm:prSet custT="1"/>
      <dgm:spPr/>
      <dgm:t>
        <a:bodyPr/>
        <a:lstStyle/>
        <a:p>
          <a:r>
            <a:rPr lang="es-MX" sz="3200" i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¿QUIENES INTEGRAN EL COMITÉ DE CONTRALORÍA SOCIAL?</a:t>
          </a:r>
          <a:endParaRPr lang="en-US" sz="3200" i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8427CD6-4CF6-4AAB-A9D7-6BDFA845DC35}" type="parTrans" cxnId="{FCF70D98-2508-431B-87ED-5398B778FF69}">
      <dgm:prSet/>
      <dgm:spPr/>
      <dgm:t>
        <a:bodyPr/>
        <a:lstStyle/>
        <a:p>
          <a:endParaRPr lang="en-US"/>
        </a:p>
      </dgm:t>
    </dgm:pt>
    <dgm:pt modelId="{2F3EAB1A-F3CD-472F-B0BA-E25DAEE2A5F5}" type="sibTrans" cxnId="{FCF70D98-2508-431B-87ED-5398B778FF69}">
      <dgm:prSet/>
      <dgm:spPr/>
      <dgm:t>
        <a:bodyPr/>
        <a:lstStyle/>
        <a:p>
          <a:endParaRPr lang="en-US"/>
        </a:p>
      </dgm:t>
    </dgm:pt>
    <dgm:pt modelId="{4412A64F-578C-4BE4-9427-33309711BD7B}">
      <dgm:prSet custT="1"/>
      <dgm:spPr/>
      <dgm:t>
        <a:bodyPr/>
        <a:lstStyle/>
        <a:p>
          <a:r>
            <a:rPr lang="es-MX" sz="2000" i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Los beneficiarios del programa; o sea, Alumnos, Docentes y Administrativos para el PFCE, PROFEXCE y el PPS, siendo el mínimo de integrantes de 2 y el máximo de 4 para el PFCE, para el PROFEXCE, de 2 a 6 y para PPS, asimismo, deberá ser equilibrado el número de mujeres y hombres, debiendo haber solo un comité el cual podrá repetir dos ejercicios más.</a:t>
          </a:r>
          <a:endParaRPr lang="en-US" sz="2000" i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84A560A-8E80-4461-97FE-8C8FC3F0E69F}" type="parTrans" cxnId="{B34E7FF3-2B3E-4D84-BFCC-51AA9EF44726}">
      <dgm:prSet/>
      <dgm:spPr/>
      <dgm:t>
        <a:bodyPr/>
        <a:lstStyle/>
        <a:p>
          <a:endParaRPr lang="en-US"/>
        </a:p>
      </dgm:t>
    </dgm:pt>
    <dgm:pt modelId="{8A0129DD-BC28-48C7-8060-3046DE1D14F3}" type="sibTrans" cxnId="{B34E7FF3-2B3E-4D84-BFCC-51AA9EF44726}">
      <dgm:prSet/>
      <dgm:spPr/>
      <dgm:t>
        <a:bodyPr/>
        <a:lstStyle/>
        <a:p>
          <a:endParaRPr lang="en-US"/>
        </a:p>
      </dgm:t>
    </dgm:pt>
    <dgm:pt modelId="{3ACD17EE-046A-4489-98F9-F25140BBE059}" type="pres">
      <dgm:prSet presAssocID="{09BCE03C-6C53-4DA5-BF88-9261E5AE6F15}" presName="Name0" presStyleCnt="0">
        <dgm:presLayoutVars>
          <dgm:dir/>
          <dgm:animLvl val="lvl"/>
          <dgm:resizeHandles val="exact"/>
        </dgm:presLayoutVars>
      </dgm:prSet>
      <dgm:spPr/>
    </dgm:pt>
    <dgm:pt modelId="{2135A3F0-18D4-4B7D-9BE1-8EC2CCD6AD41}" type="pres">
      <dgm:prSet presAssocID="{4412A64F-578C-4BE4-9427-33309711BD7B}" presName="boxAndChildren" presStyleCnt="0"/>
      <dgm:spPr/>
    </dgm:pt>
    <dgm:pt modelId="{0ABEF7CE-FC17-4C53-A75C-6D2156CBA8DE}" type="pres">
      <dgm:prSet presAssocID="{4412A64F-578C-4BE4-9427-33309711BD7B}" presName="parentTextBox" presStyleLbl="node1" presStyleIdx="0" presStyleCnt="2"/>
      <dgm:spPr/>
    </dgm:pt>
    <dgm:pt modelId="{4A6AD34E-41DA-4C7D-B15C-66FA76D87383}" type="pres">
      <dgm:prSet presAssocID="{2F3EAB1A-F3CD-472F-B0BA-E25DAEE2A5F5}" presName="sp" presStyleCnt="0"/>
      <dgm:spPr/>
    </dgm:pt>
    <dgm:pt modelId="{3B1CE3EA-0E36-46DD-A83A-4BFD2A001E36}" type="pres">
      <dgm:prSet presAssocID="{F2456F14-27E1-4A97-B948-631C5B060E79}" presName="arrowAndChildren" presStyleCnt="0"/>
      <dgm:spPr/>
    </dgm:pt>
    <dgm:pt modelId="{99887431-2DA7-4625-8D8A-D9D76815656A}" type="pres">
      <dgm:prSet presAssocID="{F2456F14-27E1-4A97-B948-631C5B060E79}" presName="parentTextArrow" presStyleLbl="node1" presStyleIdx="1" presStyleCnt="2"/>
      <dgm:spPr/>
    </dgm:pt>
  </dgm:ptLst>
  <dgm:cxnLst>
    <dgm:cxn modelId="{C4909E0C-9F73-4586-A147-DAB34ECC8D62}" type="presOf" srcId="{F2456F14-27E1-4A97-B948-631C5B060E79}" destId="{99887431-2DA7-4625-8D8A-D9D76815656A}" srcOrd="0" destOrd="0" presId="urn:microsoft.com/office/officeart/2005/8/layout/process4"/>
    <dgm:cxn modelId="{73C5E546-56EC-4A87-AE43-9AD76274415E}" type="presOf" srcId="{4412A64F-578C-4BE4-9427-33309711BD7B}" destId="{0ABEF7CE-FC17-4C53-A75C-6D2156CBA8DE}" srcOrd="0" destOrd="0" presId="urn:microsoft.com/office/officeart/2005/8/layout/process4"/>
    <dgm:cxn modelId="{49B0CC89-C860-4BD7-8B0C-435CD3D4148F}" type="presOf" srcId="{09BCE03C-6C53-4DA5-BF88-9261E5AE6F15}" destId="{3ACD17EE-046A-4489-98F9-F25140BBE059}" srcOrd="0" destOrd="0" presId="urn:microsoft.com/office/officeart/2005/8/layout/process4"/>
    <dgm:cxn modelId="{FCF70D98-2508-431B-87ED-5398B778FF69}" srcId="{09BCE03C-6C53-4DA5-BF88-9261E5AE6F15}" destId="{F2456F14-27E1-4A97-B948-631C5B060E79}" srcOrd="0" destOrd="0" parTransId="{18427CD6-4CF6-4AAB-A9D7-6BDFA845DC35}" sibTransId="{2F3EAB1A-F3CD-472F-B0BA-E25DAEE2A5F5}"/>
    <dgm:cxn modelId="{B34E7FF3-2B3E-4D84-BFCC-51AA9EF44726}" srcId="{09BCE03C-6C53-4DA5-BF88-9261E5AE6F15}" destId="{4412A64F-578C-4BE4-9427-33309711BD7B}" srcOrd="1" destOrd="0" parTransId="{784A560A-8E80-4461-97FE-8C8FC3F0E69F}" sibTransId="{8A0129DD-BC28-48C7-8060-3046DE1D14F3}"/>
    <dgm:cxn modelId="{BBC3CF43-014F-4A34-A9A6-8B3386382138}" type="presParOf" srcId="{3ACD17EE-046A-4489-98F9-F25140BBE059}" destId="{2135A3F0-18D4-4B7D-9BE1-8EC2CCD6AD41}" srcOrd="0" destOrd="0" presId="urn:microsoft.com/office/officeart/2005/8/layout/process4"/>
    <dgm:cxn modelId="{3DF0156B-14E6-4A1D-8BD4-4D071E63AB76}" type="presParOf" srcId="{2135A3F0-18D4-4B7D-9BE1-8EC2CCD6AD41}" destId="{0ABEF7CE-FC17-4C53-A75C-6D2156CBA8DE}" srcOrd="0" destOrd="0" presId="urn:microsoft.com/office/officeart/2005/8/layout/process4"/>
    <dgm:cxn modelId="{CB9B61DA-AE29-4030-9E56-4D40E6C195D1}" type="presParOf" srcId="{3ACD17EE-046A-4489-98F9-F25140BBE059}" destId="{4A6AD34E-41DA-4C7D-B15C-66FA76D87383}" srcOrd="1" destOrd="0" presId="urn:microsoft.com/office/officeart/2005/8/layout/process4"/>
    <dgm:cxn modelId="{FCC0A503-D46D-4092-B9BE-C881D161C98F}" type="presParOf" srcId="{3ACD17EE-046A-4489-98F9-F25140BBE059}" destId="{3B1CE3EA-0E36-46DD-A83A-4BFD2A001E36}" srcOrd="2" destOrd="0" presId="urn:microsoft.com/office/officeart/2005/8/layout/process4"/>
    <dgm:cxn modelId="{0B472C61-A0DD-4E1F-9670-64D2B52F570D}" type="presParOf" srcId="{3B1CE3EA-0E36-46DD-A83A-4BFD2A001E36}" destId="{99887431-2DA7-4625-8D8A-D9D76815656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EF7CE-FC17-4C53-A75C-6D2156CBA8DE}">
      <dsp:nvSpPr>
        <dsp:cNvPr id="0" name=""/>
        <dsp:cNvSpPr/>
      </dsp:nvSpPr>
      <dsp:spPr>
        <a:xfrm>
          <a:off x="0" y="2867166"/>
          <a:ext cx="8439470" cy="188117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i="1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Los beneficiarios del programa; o sea, Alumnos, Docentes y Administrativos para el PFCE, PROFEXCE y el PPS, siendo el mínimo de integrantes de 2 y el máximo de 4 para el PFCE, para el PROFEXCE, de 2 a 6 y para PPS, asimismo, deberá ser equilibrado el número de mujeres y hombres, debiendo haber solo un comité el cual podrá repetir dos ejercicios más.</a:t>
          </a:r>
          <a:endParaRPr lang="en-US" sz="2000" i="1" kern="1200" dirty="0"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2867166"/>
        <a:ext cx="8439470" cy="1881171"/>
      </dsp:txXfrm>
    </dsp:sp>
    <dsp:sp modelId="{99887431-2DA7-4625-8D8A-D9D76815656A}">
      <dsp:nvSpPr>
        <dsp:cNvPr id="0" name=""/>
        <dsp:cNvSpPr/>
      </dsp:nvSpPr>
      <dsp:spPr>
        <a:xfrm rot="10800000">
          <a:off x="0" y="2142"/>
          <a:ext cx="8439470" cy="2893241"/>
        </a:xfrm>
        <a:prstGeom prst="upArrowCallout">
          <a:avLst/>
        </a:prstGeom>
        <a:gradFill rotWithShape="0">
          <a:gsLst>
            <a:gs pos="0">
              <a:schemeClr val="accent5">
                <a:hueOff val="-1684631"/>
                <a:satOff val="-7944"/>
                <a:lumOff val="196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-1684631"/>
                <a:satOff val="-7944"/>
                <a:lumOff val="196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-1684631"/>
                <a:satOff val="-7944"/>
                <a:lumOff val="196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i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¿QUIENES INTEGRAN EL COMITÉ DE CONTRALORÍA SOCIAL?</a:t>
          </a:r>
          <a:endParaRPr lang="en-US" sz="3200" i="1" kern="1200" dirty="0">
            <a:solidFill>
              <a:srgbClr val="00206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10800000">
        <a:off x="0" y="2142"/>
        <a:ext cx="8439470" cy="1879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649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7718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46986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4347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79225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4623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8386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61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58822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539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2436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Friday, April 16,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‹Nº›</a:t>
            </a:fld>
            <a:endParaRPr lang="en-US" sz="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39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Layout" Target="../diagrams/layout1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diagramData" Target="../diagrams/data1.xml"/><Relationship Id="rId2" Type="http://schemas.openxmlformats.org/officeDocument/2006/relationships/image" Target="../media/image2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openxmlformats.org/officeDocument/2006/relationships/image" Target="../media/image20.emf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1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1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0.wdp"/><Relationship Id="rId2" Type="http://schemas.openxmlformats.org/officeDocument/2006/relationships/image" Target="../media/image2.png"/><Relationship Id="rId16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microsoft.com/office/2007/relationships/hdphoto" Target="../media/hdphoto2.wdp"/><Relationship Id="rId1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2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3048844" y="1208022"/>
            <a:ext cx="6094311" cy="50488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2343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DC37F77-E9FB-45D3-8889-2D8A5D2D7E2D}"/>
              </a:ext>
            </a:extLst>
          </p:cNvPr>
          <p:cNvSpPr txBox="1"/>
          <p:nvPr/>
        </p:nvSpPr>
        <p:spPr>
          <a:xfrm>
            <a:off x="502648" y="1146081"/>
            <a:ext cx="84394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Verificar que los beneficiarios de los Programas Federales cumplan con los requisitos para tener ese carácter.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Observar que se cumpla con los tiempos de ejecución de las obras o de la entrega de los apoyos y servicios.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Vigilar que exista documentación comprobatoria del ejercicio de los recursos públicos y de la entrega de obras, apoyos y servicios. 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Comprobar que los apoyos, obras y servicios no se utilicen con fines políticos, electorales, de lucro u otros distintos a los establecidos por los Programas.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Cerciorarse de que los Programas se apliquen sin afectar la equidad de género.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Verificar que las autoridades proporcionen atención y seguimiento a las quejas y denuncias relacionadas con los Programas.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ES_tradnl" sz="1800" dirty="0">
                <a:solidFill>
                  <a:srgbClr val="002060"/>
                </a:solidFill>
                <a:effectLst/>
                <a:latin typeface="Helvetica Neue"/>
                <a:ea typeface="Cambria" panose="02040503050406030204" pitchFamily="18" charset="0"/>
                <a:cs typeface="Times New Roman" panose="02020603050405020304" pitchFamily="18" charset="0"/>
              </a:rPr>
              <a:t>Es importante conocer las actividades que contempla el Programa Anual de Trabajo de la Contraloría Social (PATCS) y el Programa de la Contraloría Social (PITCS) para empezar la CS y realizar su seguimiento, así como las fechas de Actividades de seguimiento del proyecto financiado que serán a partir del periodo de ejecución del recurso financiado, 01 de noviembre de 2019 al 30 de noviembre de 2020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9C429B-D85B-41A4-94C2-5640BC9250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3371" y="3897006"/>
            <a:ext cx="2330513" cy="25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9108374" y="879127"/>
            <a:ext cx="2822517" cy="25055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30D78-720A-4D0E-B775-0C64D6210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6221" y="4264254"/>
            <a:ext cx="2686821" cy="132926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28EB6CE-4AF6-4ED2-AA19-4FB09658E9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35" b="93750" l="1758" r="97852">
                        <a14:foregroundMark x1="12305" y1="19271" x2="1953" y2="26042"/>
                        <a14:foregroundMark x1="6445" y1="20833" x2="11523" y2="33333"/>
                        <a14:foregroundMark x1="16797" y1="24219" x2="12109" y2="29688"/>
                        <a14:foregroundMark x1="17383" y1="21615" x2="17383" y2="23958"/>
                        <a14:foregroundMark x1="5859" y1="38802" x2="9570" y2="37760"/>
                        <a14:foregroundMark x1="25195" y1="10938" x2="29688" y2="17708"/>
                        <a14:foregroundMark x1="29688" y1="17708" x2="26953" y2="25781"/>
                        <a14:foregroundMark x1="19141" y1="21094" x2="23828" y2="25000"/>
                        <a14:foregroundMark x1="30996" y1="24581" x2="31836" y2="28125"/>
                        <a14:foregroundMark x1="41992" y1="14323" x2="45117" y2="31771"/>
                        <a14:foregroundMark x1="42188" y1="11458" x2="36914" y2="17708"/>
                        <a14:foregroundMark x1="36914" y1="17708" x2="36778" y2="18162"/>
                        <a14:foregroundMark x1="37695" y1="11198" x2="45313" y2="10677"/>
                        <a14:foregroundMark x1="45313" y1="10677" x2="47266" y2="11979"/>
                        <a14:foregroundMark x1="45117" y1="19792" x2="48828" y2="26823"/>
                        <a14:foregroundMark x1="57813" y1="11979" x2="57813" y2="28906"/>
                        <a14:foregroundMark x1="54883" y1="22396" x2="52344" y2="31771"/>
                        <a14:foregroundMark x1="58789" y1="19271" x2="64258" y2="18490"/>
                        <a14:foregroundMark x1="58789" y1="9896" x2="54688" y2="16667"/>
                        <a14:foregroundMark x1="54688" y1="16667" x2="54688" y2="17188"/>
                        <a14:foregroundMark x1="53320" y1="13802" x2="54492" y2="16406"/>
                        <a14:foregroundMark x1="52930" y1="16406" x2="54297" y2="14063"/>
                        <a14:foregroundMark x1="64844" y1="26042" x2="71289" y2="22396"/>
                        <a14:foregroundMark x1="71289" y1="22396" x2="71289" y2="22396"/>
                        <a14:foregroundMark x1="71484" y1="11458" x2="71289" y2="18750"/>
                        <a14:foregroundMark x1="76367" y1="16406" x2="69531" y2="17969"/>
                        <a14:foregroundMark x1="69531" y1="17969" x2="76367" y2="15365"/>
                        <a14:foregroundMark x1="76367" y1="15365" x2="78711" y2="19531"/>
                        <a14:foregroundMark x1="83061" y1="25575" x2="84570" y2="28646"/>
                        <a14:foregroundMark x1="80859" y1="21094" x2="82847" y2="25140"/>
                        <a14:foregroundMark x1="84570" y1="28646" x2="85938" y2="37760"/>
                        <a14:foregroundMark x1="85938" y1="37760" x2="89258" y2="29167"/>
                        <a14:foregroundMark x1="89258" y1="29167" x2="90039" y2="20052"/>
                        <a14:foregroundMark x1="90039" y1="20052" x2="94336" y2="22396"/>
                        <a14:foregroundMark x1="97852" y1="21354" x2="97656" y2="23958"/>
                        <a14:foregroundMark x1="94922" y1="40104" x2="87891" y2="56771"/>
                        <a14:foregroundMark x1="87891" y1="56771" x2="87891" y2="56771"/>
                        <a14:foregroundMark x1="97266" y1="39323" x2="97461" y2="42188"/>
                        <a14:foregroundMark x1="92578" y1="51823" x2="93555" y2="58594"/>
                        <a14:foregroundMark x1="90625" y1="61198" x2="86914" y2="70052"/>
                        <a14:foregroundMark x1="86914" y1="70052" x2="87695" y2="82031"/>
                        <a14:foregroundMark x1="90039" y1="69010" x2="88672" y2="91667"/>
                        <a14:foregroundMark x1="95703" y1="80469" x2="92969" y2="79948"/>
                        <a14:foregroundMark x1="96094" y1="82031" x2="94336" y2="80729"/>
                        <a14:foregroundMark x1="95117" y1="80469" x2="96875" y2="81250"/>
                        <a14:foregroundMark x1="97070" y1="80208" x2="95703" y2="80208"/>
                        <a14:foregroundMark x1="88867" y1="39063" x2="89258" y2="47917"/>
                        <a14:foregroundMark x1="9766" y1="48177" x2="3320" y2="50000"/>
                        <a14:foregroundMark x1="3320" y1="50000" x2="2148" y2="50781"/>
                        <a14:foregroundMark x1="12305" y1="66146" x2="5078" y2="66406"/>
                        <a14:foregroundMark x1="5078" y1="66406" x2="3125" y2="74740"/>
                        <a14:foregroundMark x1="7617" y1="85677" x2="10156" y2="93750"/>
                        <a14:foregroundMark x1="1758" y1="55729" x2="3516" y2="59115"/>
                        <a14:foregroundMark x1="93174" y1="32081" x2="91406" y2="32552"/>
                        <a14:foregroundMark x1="97266" y1="30990" x2="94593" y2="31703"/>
                        <a14:foregroundMark x1="26563" y1="9896" x2="24414" y2="9635"/>
                        <a14:foregroundMark x1="21680" y1="13802" x2="21680" y2="16667"/>
                        <a14:foregroundMark x1="39648" y1="22917" x2="38086" y2="27344"/>
                        <a14:foregroundMark x1="29492" y1="15365" x2="29102" y2="16927"/>
                        <a14:foregroundMark x1="29688" y1="15625" x2="29688" y2="15625"/>
                        <a14:backgroundMark x1="98242" y1="34635" x2="99805" y2="35677"/>
                        <a14:backgroundMark x1="94336" y1="29427" x2="95703" y2="29167"/>
                        <a14:backgroundMark x1="83398" y1="24219" x2="83594" y2="22135"/>
                        <a14:backgroundMark x1="1563" y1="61198" x2="391" y2="62240"/>
                        <a14:backgroundMark x1="19141" y1="25260" x2="17383" y2="28906"/>
                        <a14:backgroundMark x1="21680" y1="27604" x2="19141" y2="24740"/>
                        <a14:backgroundMark x1="22852" y1="27083" x2="19531" y2="23177"/>
                        <a14:backgroundMark x1="33398" y1="15625" x2="33594" y2="24479"/>
                        <a14:backgroundMark x1="33594" y1="24479" x2="35491" y2="24299"/>
                        <a14:backgroundMark x1="50781" y1="17969" x2="50781" y2="2213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6979" y="1103836"/>
            <a:ext cx="7273865" cy="54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AD8777-F7CF-48C3-9D4D-722E13F67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6428" y="3961791"/>
            <a:ext cx="2465427" cy="2238348"/>
          </a:xfrm>
          <a:prstGeom prst="rect">
            <a:avLst/>
          </a:prstGeom>
        </p:spPr>
      </p:pic>
      <p:graphicFrame>
        <p:nvGraphicFramePr>
          <p:cNvPr id="110" name="CuadroTexto 5">
            <a:extLst>
              <a:ext uri="{FF2B5EF4-FFF2-40B4-BE49-F238E27FC236}">
                <a16:creationId xmlns:a16="http://schemas.microsoft.com/office/drawing/2014/main" id="{BDE10A25-85ED-49CD-8189-1D5FEF6003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7334520"/>
              </p:ext>
            </p:extLst>
          </p:nvPr>
        </p:nvGraphicFramePr>
        <p:xfrm>
          <a:off x="502648" y="1449660"/>
          <a:ext cx="8439470" cy="475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72635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8367" y="897181"/>
            <a:ext cx="1750853" cy="15542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FC66B3-F8CF-4863-A5B5-B3AB5C9D7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60" t="5039" r="6222" b="10172"/>
          <a:stretch/>
        </p:blipFill>
        <p:spPr>
          <a:xfrm>
            <a:off x="227854" y="1890641"/>
            <a:ext cx="4388752" cy="35220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471F49-6626-46D4-9D66-0A32122B4C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2173" y="3769112"/>
            <a:ext cx="2362644" cy="16377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E39D6EE-D127-4F5A-9867-BDA1225675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6741"/>
          <a:stretch/>
        </p:blipFill>
        <p:spPr>
          <a:xfrm>
            <a:off x="4814234" y="1889156"/>
            <a:ext cx="4687182" cy="35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12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E0533DB-736D-4B92-A69B-28E72D2F85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25" y="1790344"/>
            <a:ext cx="4816616" cy="38187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4554008" y="1484035"/>
            <a:ext cx="5237563" cy="4377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2060"/>
                </a:solidFill>
              </a:rPr>
              <a:t>Documentos Normativos:</a:t>
            </a:r>
          </a:p>
          <a:p>
            <a:endParaRPr lang="es-MX" sz="900" dirty="0">
              <a:solidFill>
                <a:srgbClr val="002060"/>
              </a:solidFill>
            </a:endParaRPr>
          </a:p>
          <a:p>
            <a:r>
              <a:rPr lang="es-MX" sz="2400" dirty="0">
                <a:solidFill>
                  <a:srgbClr val="002060"/>
                </a:solidFill>
              </a:rPr>
              <a:t>•	Los documentos normativos de la Contraloría Social son para planear, operar y dar seguimiento a las actividades de Contraloría Social, </a:t>
            </a:r>
          </a:p>
          <a:p>
            <a:r>
              <a:rPr lang="es-MX" sz="2400" dirty="0">
                <a:solidFill>
                  <a:srgbClr val="002060"/>
                </a:solidFill>
              </a:rPr>
              <a:t>para generar acciones de seguimiento, supervisión y vigilancia a los recursos autorizados a los programas sociales, tal como el PFCE, el PROFEXCE y el PPS.  Asimismo, éstos son elaborados por la Instancia Normativa.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5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19C23CD-2652-4579-ACB9-4BEF786600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25" r="9654" b="8571"/>
          <a:stretch/>
        </p:blipFill>
        <p:spPr>
          <a:xfrm>
            <a:off x="831273" y="1063271"/>
            <a:ext cx="7790213" cy="552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14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296EB11-ADB4-4389-BF9C-99E04B2D78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112" t="2102" r="34200" b="89333"/>
          <a:stretch/>
        </p:blipFill>
        <p:spPr>
          <a:xfrm>
            <a:off x="546264" y="1168383"/>
            <a:ext cx="3811980" cy="58737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9714BE7-A018-4DC5-A124-E00B8BB30929}"/>
              </a:ext>
            </a:extLst>
          </p:cNvPr>
          <p:cNvSpPr txBox="1"/>
          <p:nvPr/>
        </p:nvSpPr>
        <p:spPr>
          <a:xfrm>
            <a:off x="546263" y="2003186"/>
            <a:ext cx="845899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2060"/>
                </a:solidFill>
              </a:rPr>
              <a:t>Es el documento elaborado por la instancia Normativa que señala los procedimientos que deben seguir las Representaciones Federales, para promover y dar seguimiento a la Contraloría Social en el Programa Federal.</a:t>
            </a:r>
          </a:p>
          <a:p>
            <a:endParaRPr lang="es-MX" sz="1000" dirty="0">
              <a:solidFill>
                <a:srgbClr val="002060"/>
              </a:solidFill>
            </a:endParaRPr>
          </a:p>
          <a:p>
            <a:r>
              <a:rPr lang="es-MX" sz="2800" dirty="0">
                <a:solidFill>
                  <a:srgbClr val="002060"/>
                </a:solidFill>
              </a:rPr>
              <a:t>De conformidad con lo establecido en los Acuerdos de Coordinación, en la Guía Operativa también se describen las actividades que corresponda desarrollar a las ejecutoras del ámbito estatal y municipal, así como los Órganos Estatales de Control.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C3583E-3F60-49DA-9294-759BFDD05F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6595" y="4061362"/>
            <a:ext cx="2822693" cy="2041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041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859546-0D51-47E3-9D20-24318FB84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0794" y="1013166"/>
            <a:ext cx="7224463" cy="558426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314112D-EC36-4391-B380-C4281899D81E}"/>
              </a:ext>
            </a:extLst>
          </p:cNvPr>
          <p:cNvSpPr/>
          <p:nvPr/>
        </p:nvSpPr>
        <p:spPr>
          <a:xfrm rot="16200000">
            <a:off x="-1683314" y="3389799"/>
            <a:ext cx="52554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 ANUAL DE TRABAJO DE </a:t>
            </a:r>
          </a:p>
          <a:p>
            <a:pPr algn="ctr"/>
            <a:r>
              <a:rPr lang="es-E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CONTRALORÍA SOCIAL (PACTS)</a:t>
            </a:r>
            <a:endParaRPr lang="es-E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381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D314112D-EC36-4391-B380-C4281899D81E}"/>
              </a:ext>
            </a:extLst>
          </p:cNvPr>
          <p:cNvSpPr/>
          <p:nvPr/>
        </p:nvSpPr>
        <p:spPr>
          <a:xfrm rot="16200000">
            <a:off x="-1683314" y="3389799"/>
            <a:ext cx="52554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 ANUAL DE TRABAJO DE </a:t>
            </a:r>
          </a:p>
          <a:p>
            <a:pPr algn="ctr"/>
            <a:r>
              <a:rPr lang="es-ES" sz="2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CONTRALORÍA SOCIAL (PACTS)</a:t>
            </a:r>
            <a:endParaRPr lang="es-ES" sz="54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5AE665-0C65-4E2E-98C1-DD46ED88FB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0650"/>
          <a:stretch/>
        </p:blipFill>
        <p:spPr>
          <a:xfrm>
            <a:off x="1592935" y="991242"/>
            <a:ext cx="7527442" cy="54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DC37F77-E9FB-45D3-8889-2D8A5D2D7E2D}"/>
              </a:ext>
            </a:extLst>
          </p:cNvPr>
          <p:cNvSpPr txBox="1"/>
          <p:nvPr/>
        </p:nvSpPr>
        <p:spPr>
          <a:xfrm>
            <a:off x="502648" y="1168383"/>
            <a:ext cx="84394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PARA EL SEGUIMIENTO DE LAS ACTIVIDADES DE LA CONTRALORÍA SOCIAL</a:t>
            </a:r>
          </a:p>
          <a:p>
            <a:endParaRPr lang="es-MX" sz="1000" dirty="0">
              <a:solidFill>
                <a:srgbClr val="002060"/>
              </a:solidFill>
            </a:endParaRPr>
          </a:p>
          <a:p>
            <a:pPr fontAlgn="base"/>
            <a:endParaRPr lang="es-MX" sz="1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Minuta de Reunión (Anexo A3)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dirty="0">
                <a:solidFill>
                  <a:srgbClr val="002060"/>
                </a:solidFill>
                <a:latin typeface="Helvetica Neue"/>
                <a:ea typeface="Times New Roman" panose="02020603050405020304" pitchFamily="18" charset="0"/>
              </a:rPr>
              <a:t>Lista de Asistencia (Anexo A3A)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Acta de Registro de Comité de Contraloría Social (Formato A4)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dirty="0">
                <a:solidFill>
                  <a:srgbClr val="002060"/>
                </a:solidFill>
                <a:latin typeface="Helvetica Neue"/>
                <a:ea typeface="Times New Roman" panose="02020603050405020304" pitchFamily="18" charset="0"/>
              </a:rPr>
              <a:t>Acta de Sustitución de un Integrante del Comité de CS (Formato A5)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Solicitud de Información (Formato A6)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dirty="0">
                <a:solidFill>
                  <a:srgbClr val="002060"/>
                </a:solidFill>
                <a:latin typeface="Helvetica Neue"/>
                <a:ea typeface="Times New Roman" panose="02020603050405020304" pitchFamily="18" charset="0"/>
              </a:rPr>
              <a:t>Informe del Comité de CS Anual (Formato A7)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dirty="0">
                <a:solidFill>
                  <a:srgbClr val="002060"/>
                </a:solidFill>
                <a:latin typeface="Helvetica Neue"/>
                <a:ea typeface="Times New Roman" panose="02020603050405020304" pitchFamily="18" charset="0"/>
              </a:rPr>
              <a:t>Cédula de Quejas y Denuncias (Formato A8)</a:t>
            </a: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s-MX" dirty="0">
                <a:solidFill>
                  <a:srgbClr val="002060"/>
                </a:solidFill>
                <a:latin typeface="Helvetica Neue"/>
                <a:ea typeface="Times New Roman" panose="02020603050405020304" pitchFamily="18" charset="0"/>
              </a:rPr>
              <a:t>Control de Quejas y Denuncias (Formato A9) </a:t>
            </a:r>
            <a:endParaRPr lang="es-MX" sz="1800" dirty="0">
              <a:solidFill>
                <a:srgbClr val="002060"/>
              </a:solidFill>
              <a:effectLst/>
              <a:latin typeface="Helvetica Neue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5814ADF-8A70-405B-9DC6-729E453261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609" y="4089403"/>
            <a:ext cx="4101001" cy="238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134525" y="3573572"/>
            <a:ext cx="3325091" cy="29713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3213413" y="1140090"/>
            <a:ext cx="84842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Inducción a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de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 de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el Comité de Contraloría Social?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 un Comité de Contraloría Social?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del Comité de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Quienes Integran el Comité de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y Operación de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Normativos.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Esquema de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Operativa.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anual de trabajo de la Contraloría Social (PACTS)</a:t>
            </a:r>
            <a:endParaRPr lang="es-MX" sz="2600" dirty="0">
              <a:solidFill>
                <a:srgbClr val="00206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AEBBEE6-6BB4-4F95-956F-DD7AA9EA66BB}"/>
              </a:ext>
            </a:extLst>
          </p:cNvPr>
          <p:cNvSpPr txBox="1"/>
          <p:nvPr/>
        </p:nvSpPr>
        <p:spPr>
          <a:xfrm rot="16200000">
            <a:off x="46783" y="2521508"/>
            <a:ext cx="411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 TEMÁTCO</a:t>
            </a:r>
          </a:p>
        </p:txBody>
      </p:sp>
    </p:spTree>
    <p:extLst>
      <p:ext uri="{BB962C8B-B14F-4D97-AF65-F5344CB8AC3E}">
        <p14:creationId xmlns:p14="http://schemas.microsoft.com/office/powerpoint/2010/main" val="899958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76D641-C4F6-4F58-999E-FF059F61C7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730" y="1168383"/>
            <a:ext cx="8401791" cy="53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75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6037F26-594E-4488-A276-B2CC1C1C9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5636" y="1168383"/>
            <a:ext cx="4541914" cy="543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2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5EB3E5-8325-412B-BB42-DEEEBDD30B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552" t="22164" r="20325" b="10303"/>
          <a:stretch/>
        </p:blipFill>
        <p:spPr>
          <a:xfrm>
            <a:off x="383136" y="1168383"/>
            <a:ext cx="8421032" cy="54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BA9563-9BCD-45DA-8AD5-F77684F138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649" t="22857" r="20227" b="10130"/>
          <a:stretch/>
        </p:blipFill>
        <p:spPr>
          <a:xfrm>
            <a:off x="380010" y="1130689"/>
            <a:ext cx="8526483" cy="54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7273E76-EEF0-4ECD-966E-69785FADFD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6016" t="21991" r="35227" b="10476"/>
          <a:stretch/>
        </p:blipFill>
        <p:spPr>
          <a:xfrm>
            <a:off x="2971677" y="897181"/>
            <a:ext cx="4305546" cy="56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1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75A7B02-273D-4E79-ACCB-AAF93FE666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85" y="1168383"/>
            <a:ext cx="4008646" cy="52547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A795F8-E88D-4CCB-98EE-F1D9CD285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0833" y="1168383"/>
            <a:ext cx="4008647" cy="52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6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241E44-7516-4AF4-BF50-546F0B1356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082" y="1063271"/>
            <a:ext cx="4194073" cy="56290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249664-089C-4A13-9306-CDA5722083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4216" y="1063272"/>
            <a:ext cx="4069634" cy="56290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662E95-FEAA-4AD0-AABB-AE525FF2D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341" y="4662817"/>
            <a:ext cx="2865634" cy="20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69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B4D013-8F3A-40A0-80CD-EFB45C5F5A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61" y="1061428"/>
            <a:ext cx="7639339" cy="55136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5CA948B-0E9F-49B9-AD11-7B84B78DFE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4840" y="4544957"/>
            <a:ext cx="2865368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4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8D28C5-64A1-495B-9C15-B3E421F0823B}"/>
              </a:ext>
            </a:extLst>
          </p:cNvPr>
          <p:cNvSpPr txBox="1"/>
          <p:nvPr/>
        </p:nvSpPr>
        <p:spPr>
          <a:xfrm>
            <a:off x="502648" y="1168383"/>
            <a:ext cx="84394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PARA QUEJAS Y DENUNCIAS IE</a:t>
            </a:r>
            <a:endParaRPr lang="es-MX" sz="1800" dirty="0">
              <a:solidFill>
                <a:srgbClr val="002060"/>
              </a:solidFill>
              <a:effectLst/>
              <a:latin typeface="Helvetica Neue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A507378-D7BE-4E2A-AC78-8C2664922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3014" y="4472812"/>
            <a:ext cx="2865634" cy="202952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A0E511C-200B-4555-8ED8-DFDCDDF7A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40" t="21788" r="34329" b="7155"/>
          <a:stretch/>
        </p:blipFill>
        <p:spPr>
          <a:xfrm>
            <a:off x="3473579" y="1717288"/>
            <a:ext cx="3746810" cy="48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1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78D28C5-64A1-495B-9C15-B3E421F0823B}"/>
              </a:ext>
            </a:extLst>
          </p:cNvPr>
          <p:cNvSpPr txBox="1"/>
          <p:nvPr/>
        </p:nvSpPr>
        <p:spPr>
          <a:xfrm>
            <a:off x="502648" y="1168383"/>
            <a:ext cx="84394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PARA QUEJAS Y DENUNCIAS IN</a:t>
            </a:r>
            <a:endParaRPr lang="es-MX" sz="1800" dirty="0">
              <a:solidFill>
                <a:srgbClr val="002060"/>
              </a:solidFill>
              <a:effectLst/>
              <a:latin typeface="Helvetica Neue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B24C7E6-5FD2-45FC-9042-2E6C89035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305" t="21626" r="34878" b="10894"/>
          <a:stretch/>
        </p:blipFill>
        <p:spPr>
          <a:xfrm>
            <a:off x="2916165" y="1706137"/>
            <a:ext cx="3916871" cy="49862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8FD7C28-EEF8-49EC-991A-88A86DC7DB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8090" y="4508438"/>
            <a:ext cx="2865634" cy="20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9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134525" y="3573572"/>
            <a:ext cx="3325091" cy="29713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3213413" y="1140090"/>
            <a:ext cx="848421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para el seguimiento de las Actividades de la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3 (Minuta de Reunión de Contraloría Social)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3ª (Lista de Asistencia de Contraloría Social)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4 (Acta de Registro del Comité de Contraloría Social)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5 (Acta de Sustitución de un integrante del Comité de Contraloría Social)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6 (Solicitud de información de Contraloría Social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del Comité de Contraloría Social.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8 (Cédula de Quejas y Denuncias)</a:t>
            </a:r>
            <a:endParaRPr lang="es-MX" sz="2600" dirty="0">
              <a:solidFill>
                <a:srgbClr val="00206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C2524F-4C8E-4955-BF54-689B2C332CC9}"/>
              </a:ext>
            </a:extLst>
          </p:cNvPr>
          <p:cNvSpPr txBox="1"/>
          <p:nvPr/>
        </p:nvSpPr>
        <p:spPr>
          <a:xfrm rot="16200000">
            <a:off x="46783" y="2521508"/>
            <a:ext cx="411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 TEMÁTCO</a:t>
            </a:r>
          </a:p>
        </p:txBody>
      </p:sp>
    </p:spTree>
    <p:extLst>
      <p:ext uri="{BB962C8B-B14F-4D97-AF65-F5344CB8AC3E}">
        <p14:creationId xmlns:p14="http://schemas.microsoft.com/office/powerpoint/2010/main" val="1648005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571DB26-6266-435B-9FEB-530C430C4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0053" y="1755159"/>
            <a:ext cx="6944582" cy="3793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0F7723C-53FA-41B7-A83E-0C8BF2FEC1E0}"/>
              </a:ext>
            </a:extLst>
          </p:cNvPr>
          <p:cNvSpPr txBox="1"/>
          <p:nvPr/>
        </p:nvSpPr>
        <p:spPr>
          <a:xfrm>
            <a:off x="8349475" y="4842868"/>
            <a:ext cx="29578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/>
              <a:t>Atentamente:</a:t>
            </a:r>
          </a:p>
          <a:p>
            <a:r>
              <a:rPr lang="es-MX" sz="1100" dirty="0"/>
              <a:t>JUAN FRANCISCO SAUCEDO ROJAS</a:t>
            </a:r>
          </a:p>
          <a:p>
            <a:r>
              <a:rPr lang="es-MX" sz="1100" dirty="0"/>
              <a:t>ENLACE ADSCRITO A LA DIRECCIÓN DE ADMÓN.Y FINANZAS Y RESPONSABLE DE CONTRALORÍA SOCIAL </a:t>
            </a:r>
          </a:p>
          <a:p>
            <a:r>
              <a:rPr lang="es-MX" sz="1100" dirty="0"/>
              <a:t>Correo electrónico:</a:t>
            </a:r>
          </a:p>
          <a:p>
            <a:r>
              <a:rPr lang="es-MX" sz="1100" dirty="0"/>
              <a:t>juan.saucedo@utmatamoros.edu.mx</a:t>
            </a:r>
          </a:p>
          <a:p>
            <a:r>
              <a:rPr lang="es-MX" sz="1100" dirty="0"/>
              <a:t>Teléfono directo: (868) 810 7603 Ext.: 7603   </a:t>
            </a:r>
          </a:p>
          <a:p>
            <a:r>
              <a:rPr lang="es-MX" sz="1100" dirty="0"/>
              <a:t>Conmutador: (868) 810 7600 </a:t>
            </a: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673620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134525" y="3573572"/>
            <a:ext cx="3325091" cy="29713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3213413" y="1140090"/>
            <a:ext cx="848421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 9 (Control de Quejas y Denuncias)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para Quejas y Denuncias Instancia Ejecutora.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para Quejas y Denuncias Instancia Normativa.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 de la Presentación.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s-MX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Ponentes</a:t>
            </a:r>
            <a:r>
              <a:rPr lang="es-MX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Juan Francisco Saucedo Rojas (Responsable de CS), Lic. Brenda Castillo Arguello (Abogada Gral. Y Secretaria de CS.), C.P. Erika del Carmen Flores García (Encargada del Depto. de la Dirección de Administración y Finanzas y Representante de CS)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Duración</a:t>
            </a:r>
            <a:r>
              <a:rPr lang="es-MX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Horas.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r>
              <a:rPr lang="es-MX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Sala de Juntas de Rectoría de la Universidad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s-MX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Integrantes del CCS</a:t>
            </a:r>
            <a:endParaRPr lang="es-MX" sz="1400" dirty="0">
              <a:solidFill>
                <a:srgbClr val="00206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2F28E6-66CD-4721-B451-FFC2F79BF4C0}"/>
              </a:ext>
            </a:extLst>
          </p:cNvPr>
          <p:cNvSpPr txBox="1"/>
          <p:nvPr/>
        </p:nvSpPr>
        <p:spPr>
          <a:xfrm rot="16200000">
            <a:off x="46783" y="2521508"/>
            <a:ext cx="411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 TEMÁTCO</a:t>
            </a:r>
          </a:p>
        </p:txBody>
      </p:sp>
    </p:spTree>
    <p:extLst>
      <p:ext uri="{BB962C8B-B14F-4D97-AF65-F5344CB8AC3E}">
        <p14:creationId xmlns:p14="http://schemas.microsoft.com/office/powerpoint/2010/main" val="96929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pic>
        <p:nvPicPr>
          <p:cNvPr id="101" name="Imagen 100">
            <a:extLst>
              <a:ext uri="{FF2B5EF4-FFF2-40B4-BE49-F238E27FC236}">
                <a16:creationId xmlns:a16="http://schemas.microsoft.com/office/drawing/2014/main" id="{D5126B55-185B-45A2-8E92-6BC14F120E1B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86" b="93571" l="10000" r="90000">
                        <a14:foregroundMark x1="18495" y1="76192" x2="18462" y2="77500"/>
                        <a14:foregroundMark x1="30000" y1="70714" x2="29538" y2="78571"/>
                        <a14:foregroundMark x1="36000" y1="70893" x2="41538" y2="70893"/>
                        <a14:foregroundMark x1="44462" y1="70714" x2="44615" y2="77857"/>
                        <a14:foregroundMark x1="52422" y1="74286" x2="51231" y2="77143"/>
                        <a14:foregroundMark x1="53538" y1="71607" x2="52942" y2="73036"/>
                        <a14:foregroundMark x1="58769" y1="71607" x2="59231" y2="76964"/>
                        <a14:foregroundMark x1="65672" y1="73544" x2="64462" y2="74464"/>
                        <a14:foregroundMark x1="68923" y1="71071" x2="67819" y2="71911"/>
                        <a14:foregroundMark x1="73385" y1="70893" x2="74000" y2="77143"/>
                        <a14:foregroundMark x1="80462" y1="69821" x2="81231" y2="76071"/>
                        <a14:foregroundMark x1="82308" y1="68036" x2="80308" y2="68929"/>
                        <a14:foregroundMark x1="84783" y1="74177" x2="83538" y2="77321"/>
                        <a14:foregroundMark x1="86154" y1="70714" x2="85272" y2="72941"/>
                        <a14:foregroundMark x1="84308" y1="83393" x2="84769" y2="92143"/>
                        <a14:foregroundMark x1="69711" y1="88036" x2="68308" y2="92321"/>
                        <a14:foregroundMark x1="71231" y1="83393" x2="70390" y2="85963"/>
                        <a14:foregroundMark x1="60000" y1="82143" x2="60615" y2="91071"/>
                        <a14:foregroundMark x1="45796" y1="86537" x2="44462" y2="87143"/>
                        <a14:foregroundMark x1="51538" y1="83929" x2="50887" y2="84225"/>
                        <a14:foregroundMark x1="36462" y1="85357" x2="37231" y2="90893"/>
                        <a14:foregroundMark x1="20000" y1="82679" x2="14000" y2="84286"/>
                        <a14:foregroundMark x1="34308" y1="11607" x2="37692" y2="20893"/>
                        <a14:foregroundMark x1="37692" y1="20893" x2="37846" y2="23214"/>
                        <a14:foregroundMark x1="34923" y1="12500" x2="42462" y2="16964"/>
                        <a14:foregroundMark x1="42462" y1="16964" x2="43846" y2="16964"/>
                        <a14:foregroundMark x1="40154" y1="13929" x2="45385" y2="17321"/>
                        <a14:foregroundMark x1="45385" y1="15714" x2="54000" y2="14464"/>
                        <a14:foregroundMark x1="54000" y1="14464" x2="58000" y2="11964"/>
                        <a14:foregroundMark x1="58154" y1="20357" x2="63077" y2="28214"/>
                        <a14:foregroundMark x1="63077" y1="28214" x2="63077" y2="28571"/>
                        <a14:foregroundMark x1="72000" y1="9464" x2="70308" y2="10000"/>
                        <a14:foregroundMark x1="52520" y1="11429" x2="45385" y2="7679"/>
                        <a14:foregroundMark x1="53538" y1="11964" x2="52520" y2="11429"/>
                        <a14:foregroundMark x1="45385" y1="7679" x2="45385" y2="7679"/>
                        <a14:foregroundMark x1="44000" y1="7500" x2="41077" y2="6786"/>
                        <a14:foregroundMark x1="62000" y1="20714" x2="53846" y2="26607"/>
                        <a14:foregroundMark x1="53846" y1="26607" x2="36000" y2="52143"/>
                        <a14:foregroundMark x1="36000" y1="52143" x2="35231" y2="52679"/>
                        <a14:foregroundMark x1="34597" y1="41429" x2="35231" y2="45179"/>
                        <a14:foregroundMark x1="34476" y1="40714" x2="34597" y2="41429"/>
                        <a14:foregroundMark x1="34385" y1="40179" x2="34476" y2="40714"/>
                        <a14:foregroundMark x1="30946" y1="19856" x2="33016" y2="32092"/>
                        <a14:foregroundMark x1="33107" y1="53036" x2="32769" y2="54286"/>
                        <a14:foregroundMark x1="33926" y1="50008" x2="33107" y2="53036"/>
                        <a14:foregroundMark x1="35231" y1="45179" x2="34817" y2="46709"/>
                        <a14:foregroundMark x1="32769" y1="54286" x2="32769" y2="54286"/>
                        <a14:foregroundMark x1="40000" y1="48214" x2="48615" y2="49643"/>
                        <a14:foregroundMark x1="48615" y1="49643" x2="52309" y2="52591"/>
                        <a14:foregroundMark x1="55538" y1="40000" x2="60615" y2="47857"/>
                        <a14:foregroundMark x1="64000" y1="36607" x2="55385" y2="45000"/>
                        <a14:foregroundMark x1="65846" y1="24821" x2="72923" y2="42679"/>
                        <a14:foregroundMark x1="72923" y1="42679" x2="72308" y2="43393"/>
                        <a14:foregroundMark x1="67692" y1="23036" x2="67692" y2="12857"/>
                        <a14:foregroundMark x1="67692" y1="12857" x2="68154" y2="19286"/>
                        <a14:foregroundMark x1="51538" y1="18571" x2="43077" y2="21250"/>
                        <a14:foregroundMark x1="43077" y1="21250" x2="40923" y2="26250"/>
                        <a14:foregroundMark x1="42615" y1="17321" x2="47231" y2="24107"/>
                        <a14:foregroundMark x1="42769" y1="21429" x2="39077" y2="29643"/>
                        <a14:foregroundMark x1="41077" y1="25000" x2="36000" y2="34464"/>
                        <a14:foregroundMark x1="48000" y1="51250" x2="49997" y2="52391"/>
                        <a14:foregroundMark x1="71846" y1="23929" x2="70308" y2="31250"/>
                        <a14:foregroundMark x1="71231" y1="25179" x2="68308" y2="31429"/>
                        <a14:foregroundMark x1="73231" y1="45179" x2="73538" y2="50357"/>
                        <a14:foregroundMark x1="72923" y1="43929" x2="73231" y2="49464"/>
                        <a14:foregroundMark x1="48615" y1="22857" x2="48615" y2="25179"/>
                        <a14:foregroundMark x1="48615" y1="22857" x2="49385" y2="25357"/>
                        <a14:foregroundMark x1="49231" y1="21964" x2="49231" y2="24286"/>
                        <a14:foregroundMark x1="60154" y1="21607" x2="49846" y2="22857"/>
                        <a14:foregroundMark x1="49846" y1="22857" x2="42923" y2="29643"/>
                        <a14:foregroundMark x1="42923" y1="29643" x2="42769" y2="36786"/>
                        <a14:foregroundMark x1="58769" y1="24464" x2="55077" y2="33571"/>
                        <a14:foregroundMark x1="55077" y1="33571" x2="47385" y2="40536"/>
                        <a14:foregroundMark x1="47385" y1="40536" x2="45846" y2="43036"/>
                        <a14:foregroundMark x1="63692" y1="25000" x2="65692" y2="33929"/>
                        <a14:foregroundMark x1="60615" y1="18929" x2="49692" y2="17321"/>
                        <a14:foregroundMark x1="14613" y1="73036" x2="13538" y2="73393"/>
                        <a14:foregroundMark x1="14865" y1="72952" x2="14613" y2="73036"/>
                        <a14:foregroundMark x1="15933" y1="72598" x2="15341" y2="72794"/>
                        <a14:foregroundMark x1="16031" y1="76500" x2="17231" y2="76964"/>
                        <a14:foregroundMark x1="14923" y1="76071" x2="15797" y2="76409"/>
                        <a14:foregroundMark x1="34615" y1="71429" x2="34923" y2="77321"/>
                        <a14:foregroundMark x1="25532" y1="75679" x2="25077" y2="77857"/>
                        <a14:foregroundMark x1="25886" y1="73984" x2="25776" y2="74511"/>
                        <a14:foregroundMark x1="21991" y1="72838" x2="21231" y2="74821"/>
                        <a14:foregroundMark x1="14308" y1="85893" x2="20000" y2="89286"/>
                        <a14:foregroundMark x1="20615" y1="89821" x2="18000" y2="93571"/>
                        <a14:foregroundMark x1="30974" y1="53049" x2="31077" y2="56071"/>
                        <a14:foregroundMark x1="31231" y1="56250" x2="38154" y2="55179"/>
                        <a14:foregroundMark x1="38911" y1="12055" x2="38154" y2="13929"/>
                        <a14:foregroundMark x1="68845" y1="10090" x2="70769" y2="10000"/>
                        <a14:foregroundMark x1="68029" y1="10128" x2="68372" y2="10112"/>
                        <a14:foregroundMark x1="69388" y1="9100" x2="72000" y2="8393"/>
                        <a14:foregroundMark x1="68341" y1="9384" x2="68846" y2="9247"/>
                        <a14:foregroundMark x1="31683" y1="11040" x2="31505" y2="11980"/>
                        <a14:foregroundMark x1="32061" y1="11171" x2="31717" y2="12056"/>
                        <a14:foregroundMark x1="51077" y1="53214" x2="60769" y2="56964"/>
                        <a14:foregroundMark x1="65538" y1="57500" x2="58000" y2="55357"/>
                        <a14:foregroundMark x1="69385" y1="57500" x2="64923" y2="57500"/>
                        <a14:foregroundMark x1="69846" y1="56964" x2="70462" y2="56964"/>
                        <a14:foregroundMark x1="69385" y1="56964" x2="69538" y2="57500"/>
                        <a14:foregroundMark x1="69385" y1="57500" x2="70462" y2="57321"/>
                        <a14:foregroundMark x1="70308" y1="57321" x2="68923" y2="57500"/>
                        <a14:foregroundMark x1="71077" y1="56250" x2="70923" y2="57679"/>
                        <a14:foregroundMark x1="31385" y1="11607" x2="31299" y2="11906"/>
                        <a14:foregroundMark x1="31231" y1="10536" x2="31053" y2="11818"/>
                        <a14:foregroundMark x1="31538" y1="11429" x2="31346" y2="11923"/>
                        <a14:backgroundMark x1="32615" y1="87500" x2="32000" y2="87500"/>
                        <a14:backgroundMark x1="47846" y1="86786" x2="48462" y2="87679"/>
                        <a14:backgroundMark x1="49077" y1="84821" x2="47077" y2="85893"/>
                        <a14:backgroundMark x1="46615" y1="86250" x2="46154" y2="86607"/>
                        <a14:backgroundMark x1="47846" y1="85714" x2="45846" y2="86607"/>
                        <a14:backgroundMark x1="49231" y1="85000" x2="50462" y2="85000"/>
                        <a14:backgroundMark x1="67692" y1="73571" x2="68308" y2="73750"/>
                        <a14:backgroundMark x1="67692" y1="72679" x2="66462" y2="72857"/>
                        <a14:backgroundMark x1="66769" y1="73036" x2="65692" y2="73571"/>
                        <a14:backgroundMark x1="66769" y1="72143" x2="67692" y2="72143"/>
                        <a14:backgroundMark x1="86615" y1="73571" x2="86154" y2="74821"/>
                        <a14:backgroundMark x1="53692" y1="73036" x2="53692" y2="74286"/>
                        <a14:backgroundMark x1="46615" y1="73036" x2="47077" y2="72679"/>
                        <a14:backgroundMark x1="23846" y1="72143" x2="25385" y2="73571"/>
                        <a14:backgroundMark x1="25385" y1="73571" x2="23692" y2="72500"/>
                        <a14:backgroundMark x1="23077" y1="73571" x2="25692" y2="74286"/>
                        <a14:backgroundMark x1="23846" y1="72679" x2="22615" y2="73571"/>
                        <a14:backgroundMark x1="25538" y1="74464" x2="25385" y2="75714"/>
                        <a14:backgroundMark x1="18615" y1="73393" x2="19692" y2="73750"/>
                        <a14:backgroundMark x1="18769" y1="73571" x2="17385" y2="75179"/>
                        <a14:backgroundMark x1="17077" y1="73929" x2="18615" y2="73750"/>
                        <a14:backgroundMark x1="16000" y1="72857" x2="16000" y2="76071"/>
                        <a14:backgroundMark x1="15846" y1="73036" x2="15846" y2="73036"/>
                        <a14:backgroundMark x1="15846" y1="73036" x2="18769" y2="73929"/>
                        <a14:backgroundMark x1="15385" y1="72857" x2="14923" y2="73036"/>
                        <a14:backgroundMark x1="72000" y1="87321" x2="70769" y2="88929"/>
                        <a14:backgroundMark x1="60558" y1="58384" x2="59400" y2="58949"/>
                        <a14:backgroundMark x1="49726" y1="55173" x2="47538" y2="55536"/>
                        <a14:backgroundMark x1="62769" y1="59012" x2="62769" y2="60000"/>
                        <a14:backgroundMark x1="32000" y1="35893" x2="30769" y2="47321"/>
                        <a14:backgroundMark x1="31231" y1="32857" x2="33077" y2="38393"/>
                        <a14:backgroundMark x1="33692" y1="39107" x2="33692" y2="40179"/>
                        <a14:backgroundMark x1="33692" y1="40000" x2="33692" y2="40000"/>
                        <a14:backgroundMark x1="32615" y1="45714" x2="30154" y2="52679"/>
                        <a14:backgroundMark x1="34154" y1="41429" x2="34154" y2="41429"/>
                        <a14:backgroundMark x1="34154" y1="41429" x2="34154" y2="41429"/>
                        <a14:backgroundMark x1="34154" y1="40000" x2="34154" y2="40000"/>
                        <a14:backgroundMark x1="34462" y1="40714" x2="34462" y2="40714"/>
                        <a14:backgroundMark x1="30923" y1="53036" x2="30923" y2="53036"/>
                        <a14:backgroundMark x1="49538" y1="12143" x2="40000" y2="10536"/>
                        <a14:backgroundMark x1="40923" y1="10714" x2="33692" y2="7679"/>
                        <a14:backgroundMark x1="41692" y1="9286" x2="36769" y2="8571"/>
                        <a14:backgroundMark x1="51538" y1="11429" x2="51538" y2="11429"/>
                        <a14:backgroundMark x1="64154" y1="11964" x2="68308" y2="9464"/>
                        <a14:backgroundMark x1="67077" y1="10536" x2="67846" y2="9464"/>
                        <a14:backgroundMark x1="68923" y1="9107" x2="69385" y2="9107"/>
                        <a14:backgroundMark x1="69385" y1="9107" x2="69385" y2="9107"/>
                        <a14:backgroundMark x1="33077" y1="8571" x2="34615" y2="9107"/>
                        <a14:backgroundMark x1="30462" y1="11607" x2="28308" y2="194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10146" t="2626" r="7116" b="4518"/>
          <a:stretch/>
        </p:blipFill>
        <p:spPr>
          <a:xfrm>
            <a:off x="9108374" y="879127"/>
            <a:ext cx="2822517" cy="25055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509280" y="1042844"/>
            <a:ext cx="798634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MX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ES LA CONTRALORÍA SOCIAL? </a:t>
            </a:r>
            <a:r>
              <a:rPr lang="es-MX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s-MX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</a:p>
          <a:p>
            <a:endParaRPr lang="es-MX" sz="1400" dirty="0">
              <a:solidFill>
                <a:srgbClr val="002060"/>
              </a:solidFill>
            </a:endParaRPr>
          </a:p>
          <a:p>
            <a:r>
              <a:rPr lang="es-MX" altLang="es-MX" sz="2800" dirty="0">
                <a:solidFill>
                  <a:srgbClr val="002060"/>
                </a:solidFill>
              </a:rPr>
              <a:t>De acuerdo al Artículo 69 de la Ley General de Desarrollo Social.</a:t>
            </a:r>
          </a:p>
          <a:p>
            <a:endParaRPr lang="es-MX" altLang="es-MX" sz="800" dirty="0">
              <a:solidFill>
                <a:srgbClr val="002060"/>
              </a:solidFill>
            </a:endParaRPr>
          </a:p>
          <a:p>
            <a:pPr algn="just"/>
            <a:r>
              <a:rPr lang="es-MX" altLang="es-MX" sz="2800" dirty="0">
                <a:solidFill>
                  <a:srgbClr val="002060"/>
                </a:solidFill>
              </a:rPr>
              <a:t>“Se reconoce a la Contraloría Social (CS) como </a:t>
            </a:r>
            <a:r>
              <a:rPr lang="es-MX" sz="2800" dirty="0">
                <a:solidFill>
                  <a:srgbClr val="002060"/>
                </a:solidFill>
              </a:rPr>
              <a:t>el mecanismo de los beneficiarios, de manera organizada, para verificar el cumplimiento de las metas y la correcta aplicación de los recursos públicos asignados a los programas de desarrollo social y su vigencia es de un año fiscal”.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172610-D939-4868-A544-C721D4F000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3374" y="4376344"/>
            <a:ext cx="2639797" cy="21764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330D78-720A-4D0E-B775-0C64D62105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64794" y="3473303"/>
            <a:ext cx="1909676" cy="9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58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0589E5A-667D-4D4C-9838-2AFE00606410}"/>
              </a:ext>
            </a:extLst>
          </p:cNvPr>
          <p:cNvSpPr txBox="1"/>
          <p:nvPr/>
        </p:nvSpPr>
        <p:spPr>
          <a:xfrm>
            <a:off x="502648" y="1235289"/>
            <a:ext cx="843947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DE LA CONTRALORÍA SOCIAL:</a:t>
            </a:r>
          </a:p>
          <a:p>
            <a:endParaRPr lang="es-MX" sz="10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800" dirty="0">
                <a:solidFill>
                  <a:srgbClr val="002060"/>
                </a:solidFill>
              </a:rPr>
              <a:t>Promueve la actitud responsable y comprometida de la ciudadanía en la gestión pública.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800" dirty="0">
                <a:solidFill>
                  <a:srgbClr val="002060"/>
                </a:solidFill>
              </a:rPr>
              <a:t>Refuerza el cumplimiento de los compromisos de los funcionarios(as) con sus comunidades.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800" dirty="0">
                <a:solidFill>
                  <a:srgbClr val="002060"/>
                </a:solidFill>
              </a:rPr>
              <a:t>Promueve la organización de los ciudadanos alrededor de la solución de sus problemas.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800" dirty="0">
                <a:solidFill>
                  <a:srgbClr val="002060"/>
                </a:solidFill>
              </a:rPr>
              <a:t>La gestión pública es controlada por la ciudadanía.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s-MX" sz="2800" dirty="0">
                <a:solidFill>
                  <a:srgbClr val="002060"/>
                </a:solidFill>
              </a:rPr>
              <a:t>Contribuye a la eficiencia de gestión de todos los niveles de gobierno.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0D0F4A-3CFB-4C5F-A972-FF9F5A9DE4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4396" y="4011290"/>
            <a:ext cx="2625326" cy="23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0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502648" y="1023420"/>
            <a:ext cx="843947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002060"/>
                </a:solidFill>
              </a:rPr>
              <a:t>Por su parte, el artículo 71 del mismo ordenamiento establece como: </a:t>
            </a:r>
          </a:p>
          <a:p>
            <a:r>
              <a:rPr lang="es-MX" sz="3200" dirty="0">
                <a:solidFill>
                  <a:srgbClr val="002060"/>
                </a:solidFill>
              </a:rPr>
              <a:t>Funciones de la Contraloría Social:</a:t>
            </a:r>
          </a:p>
          <a:p>
            <a:endParaRPr lang="es-MX" sz="700" dirty="0">
              <a:solidFill>
                <a:srgbClr val="002060"/>
              </a:solidFill>
            </a:endParaRPr>
          </a:p>
          <a:p>
            <a:r>
              <a:rPr lang="es-MX" sz="2000" dirty="0">
                <a:solidFill>
                  <a:srgbClr val="002060"/>
                </a:solidFill>
              </a:rPr>
              <a:t>“I. Solicitar la información a las autoridades federales, estatales y municipales responsables de los programas de desarrollo social que considere necesaria para el desempeño de sus funciones;</a:t>
            </a:r>
          </a:p>
          <a:p>
            <a:endParaRPr lang="es-MX" sz="900" dirty="0">
              <a:solidFill>
                <a:srgbClr val="002060"/>
              </a:solidFill>
            </a:endParaRPr>
          </a:p>
          <a:p>
            <a:r>
              <a:rPr lang="es-MX" sz="2000" dirty="0">
                <a:solidFill>
                  <a:srgbClr val="002060"/>
                </a:solidFill>
              </a:rPr>
              <a:t>“II. Vigilar el ejercicio de los recursos públicos y la aplicación de los programas de desarrollo social conforme a la Ley y a las reglas de operación;</a:t>
            </a:r>
          </a:p>
          <a:p>
            <a:endParaRPr lang="es-MX" sz="900" dirty="0">
              <a:solidFill>
                <a:srgbClr val="002060"/>
              </a:solidFill>
            </a:endParaRPr>
          </a:p>
          <a:p>
            <a:r>
              <a:rPr lang="es-MX" sz="2000" dirty="0">
                <a:solidFill>
                  <a:srgbClr val="002060"/>
                </a:solidFill>
              </a:rPr>
              <a:t>“III. Emitir informes sobre el desempeño de los programas y ejecución de los recursos públicos;</a:t>
            </a:r>
          </a:p>
          <a:p>
            <a:endParaRPr lang="es-MX" sz="900" dirty="0">
              <a:solidFill>
                <a:srgbClr val="002060"/>
              </a:solidFill>
            </a:endParaRPr>
          </a:p>
          <a:p>
            <a:r>
              <a:rPr lang="es-MX" sz="2000" dirty="0">
                <a:solidFill>
                  <a:srgbClr val="002060"/>
                </a:solidFill>
              </a:rPr>
              <a:t>“IV. Atender e investigar las quejas y denuncias presentadas sobre la aplicación y ejecución de los programas, y</a:t>
            </a:r>
          </a:p>
          <a:p>
            <a:endParaRPr lang="es-MX" sz="900" dirty="0">
              <a:solidFill>
                <a:srgbClr val="002060"/>
              </a:solidFill>
            </a:endParaRPr>
          </a:p>
          <a:p>
            <a:r>
              <a:rPr lang="es-MX" sz="2000" dirty="0">
                <a:solidFill>
                  <a:srgbClr val="002060"/>
                </a:solidFill>
              </a:rPr>
              <a:t>“V. Presentar ante la autoridad competente las quejas y denuncias que puedan dar lugar al fincamiento de responsabilidades administrativas, civiles o penales relacionadas con los programas sociales.”</a:t>
            </a:r>
            <a:endParaRPr lang="es-MX" sz="800" dirty="0">
              <a:solidFill>
                <a:srgbClr val="00206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EEC5EA-779C-496E-AD5F-B53F2F3E7C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2000" l="505" r="96465">
                        <a14:foregroundMark x1="3030" y1="34857" x2="53030" y2="39429"/>
                        <a14:foregroundMark x1="53030" y1="39429" x2="73737" y2="37714"/>
                        <a14:foregroundMark x1="73737" y1="37714" x2="78283" y2="38286"/>
                        <a14:foregroundMark x1="27778" y1="14286" x2="25758" y2="38286"/>
                        <a14:foregroundMark x1="25758" y1="38286" x2="37374" y2="58286"/>
                        <a14:foregroundMark x1="37374" y1="58286" x2="41414" y2="59429"/>
                        <a14:foregroundMark x1="57576" y1="54857" x2="96465" y2="92571"/>
                        <a14:foregroundMark x1="53030" y1="38857" x2="47980" y2="14286"/>
                        <a14:foregroundMark x1="47980" y1="14286" x2="32323" y2="17714"/>
                        <a14:foregroundMark x1="43434" y1="6286" x2="37879" y2="4000"/>
                        <a14:foregroundMark x1="4545" y1="36571" x2="5051" y2="45714"/>
                        <a14:foregroundMark x1="9091" y1="36571" x2="10101" y2="44571"/>
                        <a14:foregroundMark x1="16162" y1="37143" x2="18182" y2="46857"/>
                        <a14:foregroundMark x1="23232" y1="36571" x2="22727" y2="46286"/>
                        <a14:foregroundMark x1="60606" y1="36571" x2="61111" y2="41714"/>
                        <a14:foregroundMark x1="63131" y1="36000" x2="63131" y2="48000"/>
                        <a14:foregroundMark x1="67677" y1="36571" x2="68182" y2="44000"/>
                        <a14:foregroundMark x1="72222" y1="36000" x2="75758" y2="45143"/>
                        <a14:foregroundMark x1="78283" y1="34286" x2="77273" y2="45143"/>
                        <a14:foregroundMark x1="77273" y1="38286" x2="81313" y2="44571"/>
                        <a14:foregroundMark x1="2020" y1="35429" x2="5051" y2="34857"/>
                        <a14:foregroundMark x1="1515" y1="33143" x2="5051" y2="43429"/>
                        <a14:foregroundMark x1="3030" y1="40571" x2="3030" y2="45714"/>
                        <a14:foregroundMark x1="3030" y1="47429" x2="22727" y2="46286"/>
                        <a14:foregroundMark x1="2525" y1="34286" x2="27778" y2="35429"/>
                        <a14:foregroundMark x1="505" y1="34286" x2="24242" y2="35429"/>
                        <a14:foregroundMark x1="0" y1="32571" x2="22727" y2="33143"/>
                        <a14:foregroundMark x1="22727" y1="33143" x2="23737" y2="33714"/>
                        <a14:foregroundMark x1="78283" y1="33143" x2="52525" y2="33714"/>
                        <a14:foregroundMark x1="80303" y1="34286" x2="79293" y2="42857"/>
                        <a14:foregroundMark x1="79798" y1="38286" x2="80808" y2="44000"/>
                        <a14:foregroundMark x1="79798" y1="46857" x2="53030" y2="46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4745" y="4145918"/>
            <a:ext cx="2329407" cy="205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0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E9D3ED-817B-4472-99FC-2941BB2E4346}"/>
              </a:ext>
            </a:extLst>
          </p:cNvPr>
          <p:cNvSpPr txBox="1"/>
          <p:nvPr/>
        </p:nvSpPr>
        <p:spPr>
          <a:xfrm>
            <a:off x="502648" y="1168383"/>
            <a:ext cx="843947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ES EL COMITÉ DE CONTRALORÍA SOCIAL (CCS)?</a:t>
            </a:r>
          </a:p>
          <a:p>
            <a:endParaRPr lang="es-MX" sz="1000" dirty="0">
              <a:solidFill>
                <a:srgbClr val="002060"/>
              </a:solidFill>
            </a:endParaRPr>
          </a:p>
          <a:p>
            <a:pPr algn="just"/>
            <a:r>
              <a:rPr lang="es-MX" sz="2800" dirty="0">
                <a:solidFill>
                  <a:srgbClr val="002060"/>
                </a:solidFill>
              </a:rPr>
              <a:t>Es la organización social constituida por los beneficiarios de los programas de desarrollo social a cargo de las dependencias y entidades de la Administración Pública Federal, para el seguimiento, supervisión y vigilancia de la ejecución de dichos Programas, con relación al cumplimiento de las metas y acciones comprometidas en éstos, así como para apoyar en el ejercicio de transparencia y rendición de cuentas de los recursos asignados.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2D2022-216B-4B6C-9E3E-45B73770B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5711" y="4074176"/>
            <a:ext cx="282269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" descr="Patrón de fondo&#10;&#10;Descripción generada automáticamente">
            <a:extLst>
              <a:ext uri="{FF2B5EF4-FFF2-40B4-BE49-F238E27FC236}">
                <a16:creationId xmlns:a16="http://schemas.microsoft.com/office/drawing/2014/main" id="{C510306C-3414-4111-9E40-6D4BB8B45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5608" b="123"/>
          <a:stretch/>
        </p:blipFill>
        <p:spPr>
          <a:xfrm>
            <a:off x="21" y="-429"/>
            <a:ext cx="12191979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Imagen 89" descr="Imagen que contiene imágenes prediseñadas&#10;&#10;Descripción generada automáticamente">
            <a:extLst>
              <a:ext uri="{FF2B5EF4-FFF2-40B4-BE49-F238E27FC236}">
                <a16:creationId xmlns:a16="http://schemas.microsoft.com/office/drawing/2014/main" id="{7EBE49E1-9BBD-49D2-A39E-F9DEC2700929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6" b="99329" l="1183" r="98521">
                        <a14:foregroundMark x1="16864" y1="19463" x2="7988" y2="60403"/>
                        <a14:foregroundMark x1="4142" y1="22819" x2="34024" y2="10067"/>
                        <a14:foregroundMark x1="43491" y1="29530" x2="39053" y2="77852"/>
                        <a14:foregroundMark x1="47929" y1="53691" x2="51775" y2="68456"/>
                        <a14:foregroundMark x1="55621" y1="73154" x2="66272" y2="58389"/>
                        <a14:foregroundMark x1="11834" y1="89262" x2="45266" y2="89262"/>
                        <a14:foregroundMark x1="52367" y1="92617" x2="69527" y2="93960"/>
                        <a14:foregroundMark x1="81361" y1="97315" x2="94675" y2="97315"/>
                        <a14:foregroundMark x1="7988" y1="99329" x2="35799" y2="95302"/>
                        <a14:foregroundMark x1="35799" y1="95302" x2="62130" y2="97315"/>
                        <a14:foregroundMark x1="62130" y1="97315" x2="90237" y2="91275"/>
                        <a14:foregroundMark x1="90237" y1="91275" x2="97337" y2="97315"/>
                        <a14:foregroundMark x1="97337" y1="85906" x2="8580" y2="92617"/>
                        <a14:foregroundMark x1="6213" y1="91275" x2="36686" y2="97315"/>
                        <a14:foregroundMark x1="36686" y1="97315" x2="88462" y2="93960"/>
                        <a14:foregroundMark x1="97337" y1="92617" x2="97337" y2="99329"/>
                        <a14:foregroundMark x1="97929" y1="87919" x2="98521" y2="99329"/>
                        <a14:foregroundMark x1="84024" y1="89262" x2="21302" y2="99329"/>
                        <a14:foregroundMark x1="60651" y1="97315" x2="75740" y2="97315"/>
                        <a14:foregroundMark x1="63609" y1="85906" x2="16864" y2="89262"/>
                        <a14:foregroundMark x1="59172" y1="84564" x2="51183" y2="87919"/>
                        <a14:foregroundMark x1="53550" y1="68456" x2="59172" y2="91275"/>
                        <a14:foregroundMark x1="69527" y1="82550" x2="69527" y2="92617"/>
                        <a14:foregroundMark x1="34024" y1="77852" x2="18047" y2="87919"/>
                        <a14:foregroundMark x1="20118" y1="82550" x2="16864" y2="91275"/>
                        <a14:foregroundMark x1="1183" y1="26174" x2="9172" y2="2147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5" y="165661"/>
            <a:ext cx="1876425" cy="731520"/>
          </a:xfrm>
          <a:prstGeom prst="rect">
            <a:avLst/>
          </a:prstGeom>
        </p:spPr>
      </p:pic>
      <p:pic>
        <p:nvPicPr>
          <p:cNvPr id="92" name="Imagen 91" descr="Imagen que contiene cielo&#10;&#10;Descripción generada automáticamente">
            <a:extLst>
              <a:ext uri="{FF2B5EF4-FFF2-40B4-BE49-F238E27FC236}">
                <a16:creationId xmlns:a16="http://schemas.microsoft.com/office/drawing/2014/main" id="{41ACFD8B-D2F5-4E7C-903F-73C4995D1FB0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750" y="165661"/>
            <a:ext cx="2562225" cy="530860"/>
          </a:xfrm>
          <a:prstGeom prst="rect">
            <a:avLst/>
          </a:prstGeom>
        </p:spPr>
      </p:pic>
      <p:pic>
        <p:nvPicPr>
          <p:cNvPr id="99" name="Imagen 98" descr="Imagen que contiene objeto, reloj&#10;&#10;Descripción generada automáticamente">
            <a:extLst>
              <a:ext uri="{FF2B5EF4-FFF2-40B4-BE49-F238E27FC236}">
                <a16:creationId xmlns:a16="http://schemas.microsoft.com/office/drawing/2014/main" id="{6D88477D-9009-4D26-A9E2-BC2FCC10F7A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0" y="165661"/>
            <a:ext cx="1943100" cy="5873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6BC932-809A-43CF-917E-1E18A20F9C22}"/>
              </a:ext>
            </a:extLst>
          </p:cNvPr>
          <p:cNvSpPr txBox="1"/>
          <p:nvPr/>
        </p:nvSpPr>
        <p:spPr>
          <a:xfrm>
            <a:off x="5640779" y="273726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2ED6E1-0747-4CBD-BFB0-E003833606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7282" y="1168383"/>
            <a:ext cx="2822693" cy="2505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DC37F77-E9FB-45D3-8889-2D8A5D2D7E2D}"/>
              </a:ext>
            </a:extLst>
          </p:cNvPr>
          <p:cNvSpPr txBox="1"/>
          <p:nvPr/>
        </p:nvSpPr>
        <p:spPr>
          <a:xfrm>
            <a:off x="502648" y="1168383"/>
            <a:ext cx="843947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HACE UN COMITÉ DE CONTRALORÍA SOCIAL (CCS)?</a:t>
            </a:r>
          </a:p>
          <a:p>
            <a:endParaRPr lang="es-MX" sz="1000" dirty="0">
              <a:solidFill>
                <a:srgbClr val="002060"/>
              </a:solidFill>
            </a:endParaRPr>
          </a:p>
          <a:p>
            <a:pPr fontAlgn="base"/>
            <a:r>
              <a:rPr lang="es-MX" sz="20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Entre sus funciones y compromisos se encuentran los siguientes:</a:t>
            </a:r>
          </a:p>
          <a:p>
            <a:pPr fontAlgn="base"/>
            <a:endParaRPr lang="es-MX" sz="1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Recibir una capacitación inicial para llevar a cabo sus actividades.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Concertar reuniones de trabajo con la comunidad escolar, con las autoridades del Programa.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rgbClr val="002060"/>
                </a:solidFill>
                <a:effectLst/>
                <a:latin typeface="Helvetica Neue"/>
                <a:ea typeface="Cambria" panose="02040503050406030204" pitchFamily="18" charset="0"/>
                <a:cs typeface="Times New Roman" panose="02020603050405020304" pitchFamily="18" charset="0"/>
              </a:rPr>
              <a:t>Aplicar en tiempo y forma (tal como lo indica la Instancia Normativa) los formatos correspondientes, a través de los cuales se podrá verificar el cumplimiento de los Programas Federales que beneficien a la escuela. </a:t>
            </a:r>
          </a:p>
          <a:p>
            <a:endParaRPr lang="es-ES_tradnl" sz="800" dirty="0">
              <a:solidFill>
                <a:srgbClr val="002060"/>
              </a:solidFill>
              <a:effectLst/>
              <a:latin typeface="Helvetica Neue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Informar a la comunidad escolar sobre sus acciones y resultados.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Solicitar información pública relacionada con la operación de los Programas, en caso de ser necesario. </a:t>
            </a:r>
          </a:p>
          <a:p>
            <a:pPr marL="342900" indent="-342900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s-MX" sz="1800" dirty="0">
                <a:solidFill>
                  <a:srgbClr val="002060"/>
                </a:solidFill>
                <a:effectLst/>
                <a:latin typeface="Helvetica Neue"/>
                <a:ea typeface="Times New Roman" panose="02020603050405020304" pitchFamily="18" charset="0"/>
              </a:rPr>
              <a:t>Vigilar que se difunda información suficiente, veraz y oportuna sobre la operación de los apoyos, obras y servicios que recibe la escuela. </a:t>
            </a:r>
            <a:endParaRPr lang="es-MX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CEA1A51-A8D2-4FD0-AFEF-37AA6E2801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55" b="84181" l="1758" r="97266">
                        <a14:foregroundMark x1="19716" y1="30125" x2="15234" y2="31921"/>
                        <a14:foregroundMark x1="31445" y1="25424" x2="28099" y2="26765"/>
                        <a14:foregroundMark x1="15234" y1="31921" x2="8594" y2="49435"/>
                        <a14:foregroundMark x1="8594" y1="49435" x2="20508" y2="62712"/>
                        <a14:foregroundMark x1="20508" y1="62712" x2="61719" y2="68079"/>
                        <a14:foregroundMark x1="61719" y1="68079" x2="70508" y2="51695"/>
                        <a14:foregroundMark x1="70508" y1="51695" x2="66211" y2="33333"/>
                        <a14:foregroundMark x1="55467" y1="29773" x2="49717" y2="27867"/>
                        <a14:foregroundMark x1="66211" y1="33333" x2="62166" y2="31992"/>
                        <a14:foregroundMark x1="39679" y1="32303" x2="32617" y2="37006"/>
                        <a14:foregroundMark x1="45486" y1="28435" x2="40001" y2="32088"/>
                        <a14:foregroundMark x1="32617" y1="37006" x2="24023" y2="49435"/>
                        <a14:foregroundMark x1="26399" y1="34863" x2="16406" y2="37853"/>
                        <a14:foregroundMark x1="32480" y1="33043" x2="28319" y2="34288"/>
                        <a14:foregroundMark x1="16406" y1="37853" x2="12500" y2="51977"/>
                        <a14:foregroundMark x1="14063" y1="36723" x2="15234" y2="49153"/>
                        <a14:foregroundMark x1="19542" y1="29643" x2="10938" y2="45198"/>
                        <a14:foregroundMark x1="10938" y1="45198" x2="12109" y2="63277"/>
                        <a14:foregroundMark x1="12109" y1="63277" x2="26953" y2="75424"/>
                        <a14:foregroundMark x1="26953" y1="75424" x2="63086" y2="69209"/>
                        <a14:foregroundMark x1="63086" y1="69209" x2="71289" y2="53390"/>
                        <a14:foregroundMark x1="71289" y1="53390" x2="68359" y2="35593"/>
                        <a14:foregroundMark x1="56280" y1="25424" x2="55273" y2="24576"/>
                        <a14:foregroundMark x1="56615" y1="25706" x2="56280" y2="25424"/>
                        <a14:foregroundMark x1="68359" y1="35593" x2="62313" y2="30503"/>
                        <a14:foregroundMark x1="43429" y1="23019" x2="42282" y2="22868"/>
                        <a14:foregroundMark x1="55273" y1="24576" x2="51896" y2="24132"/>
                        <a14:foregroundMark x1="21913" y1="26381" x2="19531" y2="27119"/>
                        <a14:foregroundMark x1="31702" y1="23347" x2="30846" y2="23612"/>
                        <a14:foregroundMark x1="19531" y1="27119" x2="13281" y2="41808"/>
                        <a14:foregroundMark x1="20854" y1="33280" x2="20508" y2="33333"/>
                        <a14:foregroundMark x1="32698" y1="31468" x2="29012" y2="32032"/>
                        <a14:foregroundMark x1="37575" y1="30722" x2="37087" y2="30797"/>
                        <a14:foregroundMark x1="40820" y1="30226" x2="40413" y2="30288"/>
                        <a14:foregroundMark x1="20508" y1="33333" x2="18359" y2="35593"/>
                        <a14:foregroundMark x1="34318" y1="28277" x2="30123" y2="28418"/>
                        <a14:foregroundMark x1="43555" y1="27966" x2="38754" y2="28128"/>
                        <a14:foregroundMark x1="11328" y1="37853" x2="12500" y2="40678"/>
                        <a14:foregroundMark x1="4688" y1="7627" x2="57227" y2="12147"/>
                        <a14:foregroundMark x1="57227" y1="12147" x2="96094" y2="9322"/>
                        <a14:foregroundMark x1="3125" y1="7627" x2="79688" y2="9605"/>
                        <a14:foregroundMark x1="79688" y1="9605" x2="94922" y2="9040"/>
                        <a14:foregroundMark x1="1953" y1="12429" x2="93164" y2="9040"/>
                        <a14:foregroundMark x1="93164" y1="9040" x2="94141" y2="8192"/>
                        <a14:foregroundMark x1="11892" y1="7015" x2="18945" y2="6780"/>
                        <a14:foregroundMark x1="1953" y1="7345" x2="2602" y2="7323"/>
                        <a14:foregroundMark x1="18945" y1="6780" x2="90625" y2="9322"/>
                        <a14:foregroundMark x1="90625" y1="9322" x2="94922" y2="6780"/>
                        <a14:foregroundMark x1="96094" y1="6215" x2="3906" y2="8192"/>
                        <a14:foregroundMark x1="59326" y1="14463" x2="70117" y2="14689"/>
                        <a14:foregroundMark x1="47940" y1="14224" x2="54667" y2="14365"/>
                        <a14:foregroundMark x1="2734" y1="13277" x2="40924" y2="14077"/>
                        <a14:foregroundMark x1="70117" y1="14689" x2="96094" y2="12429"/>
                        <a14:foregroundMark x1="3758" y1="7408" x2="1953" y2="9040"/>
                        <a14:foregroundMark x1="4470" y1="7374" x2="1953" y2="12429"/>
                        <a14:foregroundMark x1="6641" y1="8475" x2="31641" y2="7345"/>
                        <a14:foregroundMark x1="31641" y1="7345" x2="50000" y2="7345"/>
                        <a14:foregroundMark x1="50000" y1="7345" x2="76342" y2="4900"/>
                        <a14:foregroundMark x1="87646" y1="4900" x2="97266" y2="12994"/>
                        <a14:foregroundMark x1="67773" y1="38418" x2="70508" y2="43220"/>
                        <a14:foregroundMark x1="38867" y1="80508" x2="40820" y2="84181"/>
                        <a14:foregroundMark x1="5469" y1="6215" x2="5469" y2="9322"/>
                        <a14:backgroundMark x1="26367" y1="18927" x2="11719" y2="19492"/>
                        <a14:backgroundMark x1="70508" y1="21751" x2="55664" y2="16949"/>
                        <a14:backgroundMark x1="50195" y1="18079" x2="48633" y2="22881"/>
                        <a14:backgroundMark x1="33789" y1="18644" x2="36133" y2="25424"/>
                        <a14:backgroundMark x1="39258" y1="18927" x2="38867" y2="23729"/>
                        <a14:backgroundMark x1="49414" y1="17797" x2="41992" y2="16667"/>
                        <a14:backgroundMark x1="46680" y1="21751" x2="47070" y2="27401"/>
                        <a14:backgroundMark x1="59180" y1="28249" x2="58789" y2="32203"/>
                        <a14:backgroundMark x1="58789" y1="25706" x2="58789" y2="30226"/>
                        <a14:backgroundMark x1="56836" y1="25424" x2="56836" y2="25424"/>
                        <a14:backgroundMark x1="55664" y1="26554" x2="55664" y2="26554"/>
                        <a14:backgroundMark x1="47070" y1="27401" x2="48242" y2="29379"/>
                        <a14:backgroundMark x1="45898" y1="27966" x2="46289" y2="28531"/>
                        <a14:backgroundMark x1="37695" y1="28249" x2="36914" y2="30226"/>
                        <a14:backgroundMark x1="34180" y1="29096" x2="36914" y2="31073"/>
                        <a14:backgroundMark x1="23633" y1="25424" x2="26758" y2="32768"/>
                        <a14:backgroundMark x1="27148" y1="26271" x2="24805" y2="33898"/>
                        <a14:backgroundMark x1="22070" y1="26271" x2="24414" y2="32768"/>
                        <a14:backgroundMark x1="27539" y1="24294" x2="27930" y2="26554"/>
                        <a14:backgroundMark x1="4297" y1="3390" x2="56836" y2="847"/>
                        <a14:backgroundMark x1="56836" y1="847" x2="94141" y2="847"/>
                      </a14:backgroundRemoval>
                    </a14:imgEffect>
                  </a14:imgLayer>
                </a14:imgProps>
              </a:ext>
            </a:extLst>
          </a:blip>
          <a:srcRect l="1096" r="3518" b="12795"/>
          <a:stretch/>
        </p:blipFill>
        <p:spPr>
          <a:xfrm>
            <a:off x="9187282" y="4057121"/>
            <a:ext cx="2731938" cy="24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455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677</TotalTime>
  <Words>1375</Words>
  <Application>Microsoft Office PowerPoint</Application>
  <PresentationFormat>Panorámica</PresentationFormat>
  <Paragraphs>112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Gill Sans MT</vt:lpstr>
      <vt:lpstr>Helvetica Neue</vt:lpstr>
      <vt:lpstr>Symbol</vt:lpstr>
      <vt:lpstr>Times New Roman</vt:lpstr>
      <vt:lpstr>Wingdings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Francisco Saucedo Rojas</dc:creator>
  <cp:lastModifiedBy>Juan Francisco Saucedo Rojas</cp:lastModifiedBy>
  <cp:revision>49</cp:revision>
  <cp:lastPrinted>2020-12-16T20:00:30Z</cp:lastPrinted>
  <dcterms:created xsi:type="dcterms:W3CDTF">2020-12-15T16:59:38Z</dcterms:created>
  <dcterms:modified xsi:type="dcterms:W3CDTF">2021-04-16T22:25:46Z</dcterms:modified>
</cp:coreProperties>
</file>